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6"/>
  </p:notesMasterIdLst>
  <p:handoutMasterIdLst>
    <p:handoutMasterId r:id="rId17"/>
  </p:handoutMasterIdLst>
  <p:sldIdLst>
    <p:sldId id="292" r:id="rId5"/>
    <p:sldId id="302" r:id="rId6"/>
    <p:sldId id="294" r:id="rId7"/>
    <p:sldId id="295" r:id="rId8"/>
    <p:sldId id="296" r:id="rId9"/>
    <p:sldId id="297" r:id="rId10"/>
    <p:sldId id="298" r:id="rId11"/>
    <p:sldId id="300" r:id="rId12"/>
    <p:sldId id="301" r:id="rId13"/>
    <p:sldId id="303" r:id="rId14"/>
    <p:sldId id="293" r:id="rId1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63" d="100"/>
          <a:sy n="63" d="100"/>
        </p:scale>
        <p:origin x="305" y="45"/>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30/03/2024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30/03/2024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30/03/2024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30/03/2024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30/03/2024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30/03/2024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30/03/2024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30/03/2024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30/03/2024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30/03/2024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30/03/2024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30/03/2024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30/03/2024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30/03/2024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30/03/2024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30/03/2024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30/03/2024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30/03/2024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30/03/2024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30/03/2024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30/03/2024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30/03/2024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831774" y="836023"/>
            <a:ext cx="5634445" cy="2445049"/>
          </a:xfrm>
        </p:spPr>
        <p:txBody>
          <a:bodyPr>
            <a:noAutofit/>
          </a:bodyPr>
          <a:lstStyle/>
          <a:p>
            <a:pPr algn="ctr"/>
            <a:r>
              <a:rPr lang="it-IT" sz="3600" dirty="0"/>
              <a:t>GLI EFFETTI DELLA CHIRURGIA BARIATRICA SUL RISCHIO TUMORI: STUDI A CONFRONTO</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512526" y="3692433"/>
            <a:ext cx="6272942" cy="2812869"/>
          </a:xfrm>
        </p:spPr>
        <p:txBody>
          <a:bodyPr>
            <a:normAutofit fontScale="40000" lnSpcReduction="20000"/>
          </a:bodyPr>
          <a:lstStyle/>
          <a:p>
            <a:pPr algn="ctr" eaLnBrk="1" fontAlgn="auto" hangingPunct="1">
              <a:defRPr/>
            </a:pPr>
            <a:r>
              <a:rPr lang="it-IT" sz="6200" b="1" dirty="0">
                <a:solidFill>
                  <a:srgbClr val="10BBB9"/>
                </a:solidFill>
              </a:rPr>
              <a:t>Dott.ssa Angela Pagliaro</a:t>
            </a:r>
          </a:p>
          <a:p>
            <a:pPr algn="ctr" eaLnBrk="1" fontAlgn="auto" hangingPunct="1">
              <a:defRPr/>
            </a:pPr>
            <a:r>
              <a:rPr lang="it-IT" sz="6200" b="1" dirty="0">
                <a:solidFill>
                  <a:srgbClr val="10BBB9"/>
                </a:solidFill>
              </a:rPr>
              <a:t>Dott.ssa Filomena Cesaro</a:t>
            </a:r>
          </a:p>
          <a:p>
            <a:pPr algn="ctr" eaLnBrk="1" fontAlgn="auto" hangingPunct="1">
              <a:defRPr/>
            </a:pPr>
            <a:r>
              <a:rPr lang="it-IT" sz="4900" dirty="0">
                <a:solidFill>
                  <a:srgbClr val="10BBB9"/>
                </a:solidFill>
              </a:rPr>
              <a:t>Psicologhe – Psicoterapeute</a:t>
            </a:r>
          </a:p>
          <a:p>
            <a:pPr algn="ctr" eaLnBrk="1" fontAlgn="auto" hangingPunct="1">
              <a:defRPr/>
            </a:pPr>
            <a:r>
              <a:rPr lang="it-IT" sz="4900" dirty="0" err="1">
                <a:solidFill>
                  <a:srgbClr val="10BBB9"/>
                </a:solidFill>
              </a:rPr>
              <a:t>Obesity</a:t>
            </a:r>
            <a:r>
              <a:rPr lang="it-IT" sz="4900" dirty="0">
                <a:solidFill>
                  <a:srgbClr val="10BBB9"/>
                </a:solidFill>
              </a:rPr>
              <a:t> Center - Pineta Grande </a:t>
            </a:r>
          </a:p>
          <a:p>
            <a:pPr algn="ctr" eaLnBrk="1" fontAlgn="auto" hangingPunct="1">
              <a:defRPr/>
            </a:pPr>
            <a:r>
              <a:rPr lang="it-IT" sz="4900" dirty="0">
                <a:solidFill>
                  <a:srgbClr val="10BBB9"/>
                </a:solidFill>
              </a:rPr>
              <a:t>Hospital</a:t>
            </a:r>
          </a:p>
          <a:p>
            <a:pPr algn="ctr" eaLnBrk="1" fontAlgn="auto" hangingPunct="1">
              <a:defRPr/>
            </a:pPr>
            <a:r>
              <a:rPr lang="it-IT" sz="4900" dirty="0">
                <a:solidFill>
                  <a:srgbClr val="10BBB9"/>
                </a:solidFill>
              </a:rPr>
              <a:t>Castel Volturno (CE)</a:t>
            </a:r>
          </a:p>
          <a:p>
            <a:endParaRPr lang="it-IT" sz="2800" b="1" dirty="0">
              <a:solidFill>
                <a:srgbClr val="FFC000"/>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DE1AAB-D379-8B9E-D197-C5D446A1A1EB}"/>
              </a:ext>
            </a:extLst>
          </p:cNvPr>
          <p:cNvSpPr>
            <a:spLocks noGrp="1"/>
          </p:cNvSpPr>
          <p:nvPr>
            <p:ph type="title"/>
          </p:nvPr>
        </p:nvSpPr>
        <p:spPr/>
        <p:txBody>
          <a:bodyPr>
            <a:normAutofit/>
          </a:bodyPr>
          <a:lstStyle/>
          <a:p>
            <a:pPr algn="ctr"/>
            <a:r>
              <a:rPr lang="it-IT" sz="4000" dirty="0"/>
              <a:t>BIBLIOGRAFIA</a:t>
            </a:r>
          </a:p>
        </p:txBody>
      </p:sp>
      <p:sp>
        <p:nvSpPr>
          <p:cNvPr id="3" name="Segnaposto contenuto 2">
            <a:extLst>
              <a:ext uri="{FF2B5EF4-FFF2-40B4-BE49-F238E27FC236}">
                <a16:creationId xmlns:a16="http://schemas.microsoft.com/office/drawing/2014/main" id="{476DE1EA-3C87-EF84-0729-773B9CA3FC74}"/>
              </a:ext>
            </a:extLst>
          </p:cNvPr>
          <p:cNvSpPr>
            <a:spLocks noGrp="1"/>
          </p:cNvSpPr>
          <p:nvPr>
            <p:ph idx="1"/>
          </p:nvPr>
        </p:nvSpPr>
        <p:spPr/>
        <p:txBody>
          <a:bodyPr>
            <a:normAutofit/>
          </a:bodyPr>
          <a:lstStyle/>
          <a:p>
            <a:pPr algn="just"/>
            <a:r>
              <a:rPr lang="en-US" dirty="0">
                <a:solidFill>
                  <a:schemeClr val="tx1"/>
                </a:solidFill>
                <a:latin typeface="Jost Medium"/>
              </a:rPr>
              <a:t>Adams, T.D., Hunt, S.C., (2009). </a:t>
            </a:r>
            <a:r>
              <a:rPr lang="en-US" i="0" dirty="0">
                <a:solidFill>
                  <a:srgbClr val="212121"/>
                </a:solidFill>
                <a:effectLst/>
                <a:latin typeface="Jost Medium"/>
              </a:rPr>
              <a:t>Cancer and obesity: effect of bariatric surgery. </a:t>
            </a:r>
            <a:r>
              <a:rPr lang="en-US" i="1" dirty="0">
                <a:solidFill>
                  <a:srgbClr val="212121"/>
                </a:solidFill>
                <a:effectLst/>
                <a:latin typeface="Jost Medium"/>
              </a:rPr>
              <a:t>National Library of Medicine</a:t>
            </a:r>
            <a:r>
              <a:rPr lang="en-US" i="0" dirty="0">
                <a:solidFill>
                  <a:srgbClr val="212121"/>
                </a:solidFill>
                <a:effectLst/>
                <a:latin typeface="Jost Medium"/>
              </a:rPr>
              <a:t>, 33 (10).</a:t>
            </a:r>
          </a:p>
          <a:p>
            <a:pPr algn="just"/>
            <a:r>
              <a:rPr lang="en-US" dirty="0" err="1">
                <a:solidFill>
                  <a:srgbClr val="212121"/>
                </a:solidFill>
                <a:latin typeface="Jost Medium"/>
              </a:rPr>
              <a:t>Aminian</a:t>
            </a:r>
            <a:r>
              <a:rPr lang="en-US" dirty="0">
                <a:solidFill>
                  <a:srgbClr val="212121"/>
                </a:solidFill>
                <a:latin typeface="Jost Medium"/>
              </a:rPr>
              <a:t>, A., Wilson, R., Al-Kurd, A., Tu, C., </a:t>
            </a:r>
            <a:r>
              <a:rPr lang="en-US" dirty="0" err="1">
                <a:solidFill>
                  <a:srgbClr val="212121"/>
                </a:solidFill>
                <a:latin typeface="Jost Medium"/>
              </a:rPr>
              <a:t>Milinovich</a:t>
            </a:r>
            <a:r>
              <a:rPr lang="en-US" dirty="0">
                <a:solidFill>
                  <a:srgbClr val="212121"/>
                </a:solidFill>
                <a:latin typeface="Jost Medium"/>
              </a:rPr>
              <a:t>, A., </a:t>
            </a:r>
            <a:r>
              <a:rPr lang="en-US" dirty="0" err="1">
                <a:solidFill>
                  <a:srgbClr val="212121"/>
                </a:solidFill>
                <a:latin typeface="Jost Medium"/>
              </a:rPr>
              <a:t>Kroh</a:t>
            </a:r>
            <a:r>
              <a:rPr lang="en-US" dirty="0">
                <a:solidFill>
                  <a:srgbClr val="212121"/>
                </a:solidFill>
                <a:latin typeface="Jost Medium"/>
              </a:rPr>
              <a:t>, M., Rosenthal, R.J., </a:t>
            </a:r>
            <a:r>
              <a:rPr lang="en-US" dirty="0" err="1">
                <a:solidFill>
                  <a:srgbClr val="212121"/>
                </a:solidFill>
                <a:latin typeface="Jost Medium"/>
              </a:rPr>
              <a:t>Brethayer</a:t>
            </a:r>
            <a:r>
              <a:rPr lang="en-US" dirty="0">
                <a:solidFill>
                  <a:srgbClr val="212121"/>
                </a:solidFill>
                <a:latin typeface="Jost Medium"/>
              </a:rPr>
              <a:t>, S.A., Schauer, P.R., </a:t>
            </a:r>
            <a:r>
              <a:rPr lang="en-US" dirty="0" err="1">
                <a:solidFill>
                  <a:srgbClr val="212121"/>
                </a:solidFill>
                <a:latin typeface="Jost Medium"/>
              </a:rPr>
              <a:t>Kattan</a:t>
            </a:r>
            <a:r>
              <a:rPr lang="en-US" dirty="0">
                <a:solidFill>
                  <a:srgbClr val="212121"/>
                </a:solidFill>
                <a:latin typeface="Jost Medium"/>
              </a:rPr>
              <a:t>, M.W., Brown, J.C., Berger, N.A., Abraham, J., Nissen, S.E., (2022). Association of Bariatric Surgery With Cancer Risk and Mortality in Adults With Obesity. </a:t>
            </a:r>
            <a:r>
              <a:rPr lang="en-US" i="1" dirty="0">
                <a:solidFill>
                  <a:srgbClr val="212121"/>
                </a:solidFill>
                <a:effectLst/>
                <a:latin typeface="Jost Medium"/>
              </a:rPr>
              <a:t>National Library of Medicine, </a:t>
            </a:r>
            <a:r>
              <a:rPr lang="it-IT" b="0" i="0" dirty="0">
                <a:solidFill>
                  <a:schemeClr val="tx1"/>
                </a:solidFill>
                <a:effectLst/>
                <a:latin typeface="Jost Medium"/>
              </a:rPr>
              <a:t>327(24):2423-2433.</a:t>
            </a:r>
            <a:endParaRPr lang="en-US" b="0" dirty="0">
              <a:solidFill>
                <a:srgbClr val="212121"/>
              </a:solidFill>
              <a:latin typeface="Jost Medium"/>
            </a:endParaRPr>
          </a:p>
          <a:p>
            <a:pPr algn="just"/>
            <a:r>
              <a:rPr lang="it-IT" b="0" i="0" u="none" strike="noStrike" dirty="0" err="1">
                <a:solidFill>
                  <a:schemeClr val="tx1"/>
                </a:solidFill>
                <a:effectLst/>
                <a:latin typeface="Jost Medium"/>
              </a:rPr>
              <a:t>Sjöström</a:t>
            </a:r>
            <a:r>
              <a:rPr lang="it-IT" b="0" i="0" u="none" strike="noStrike" dirty="0">
                <a:solidFill>
                  <a:schemeClr val="tx1"/>
                </a:solidFill>
                <a:effectLst/>
                <a:latin typeface="Jost Medium"/>
              </a:rPr>
              <a:t>, L.</a:t>
            </a:r>
            <a:r>
              <a:rPr lang="it-IT" b="0" i="0" dirty="0">
                <a:solidFill>
                  <a:schemeClr val="tx1"/>
                </a:solidFill>
                <a:effectLst/>
                <a:latin typeface="Jost Medium"/>
              </a:rPr>
              <a:t>, </a:t>
            </a:r>
            <a:r>
              <a:rPr lang="it-IT" b="0" i="0" u="none" strike="noStrike" dirty="0" err="1">
                <a:solidFill>
                  <a:schemeClr val="tx1"/>
                </a:solidFill>
                <a:effectLst/>
                <a:latin typeface="Jost Medium"/>
              </a:rPr>
              <a:t>Narbro</a:t>
            </a:r>
            <a:r>
              <a:rPr lang="it-IT" b="0" i="0" u="none" strike="noStrike" dirty="0">
                <a:solidFill>
                  <a:schemeClr val="tx1"/>
                </a:solidFill>
                <a:effectLst/>
                <a:latin typeface="Jost Medium"/>
              </a:rPr>
              <a:t>, K., </a:t>
            </a:r>
            <a:r>
              <a:rPr lang="it-IT" b="0" i="0" u="none" strike="noStrike" dirty="0" err="1">
                <a:solidFill>
                  <a:schemeClr val="tx1"/>
                </a:solidFill>
                <a:effectLst/>
                <a:latin typeface="Jost Medium"/>
              </a:rPr>
              <a:t>Sjöström</a:t>
            </a:r>
            <a:r>
              <a:rPr lang="it-IT" b="0" i="0" u="none" strike="noStrike" dirty="0">
                <a:solidFill>
                  <a:schemeClr val="tx1"/>
                </a:solidFill>
                <a:effectLst/>
                <a:latin typeface="Jost Medium"/>
              </a:rPr>
              <a:t>, D., </a:t>
            </a:r>
            <a:r>
              <a:rPr lang="it-IT" b="0" i="0" u="none" strike="noStrike" dirty="0" err="1">
                <a:solidFill>
                  <a:schemeClr val="tx1"/>
                </a:solidFill>
                <a:effectLst/>
                <a:latin typeface="Jost Medium"/>
              </a:rPr>
              <a:t>Karason</a:t>
            </a:r>
            <a:r>
              <a:rPr lang="it-IT" b="0" i="0" u="none" strike="noStrike" dirty="0">
                <a:solidFill>
                  <a:schemeClr val="tx1"/>
                </a:solidFill>
                <a:effectLst/>
                <a:latin typeface="Jost Medium"/>
              </a:rPr>
              <a:t>, K., </a:t>
            </a:r>
            <a:r>
              <a:rPr lang="it-IT" b="0" i="0" u="none" strike="noStrike" dirty="0" err="1">
                <a:solidFill>
                  <a:schemeClr val="tx1"/>
                </a:solidFill>
                <a:effectLst/>
                <a:latin typeface="Jost Medium"/>
              </a:rPr>
              <a:t>Larsson,B</a:t>
            </a:r>
            <a:r>
              <a:rPr lang="it-IT" b="0" i="0" u="none" strike="noStrike" dirty="0">
                <a:solidFill>
                  <a:schemeClr val="tx1"/>
                </a:solidFill>
                <a:effectLst/>
                <a:latin typeface="Jost Medium"/>
              </a:rPr>
              <a:t>., </a:t>
            </a:r>
            <a:r>
              <a:rPr lang="it-IT" b="0" i="0" u="none" strike="noStrike" dirty="0" err="1">
                <a:solidFill>
                  <a:schemeClr val="tx1"/>
                </a:solidFill>
                <a:effectLst/>
                <a:latin typeface="Jost Medium"/>
              </a:rPr>
              <a:t>Wedel</a:t>
            </a:r>
            <a:r>
              <a:rPr lang="it-IT" b="0" i="0" u="none" strike="noStrike" dirty="0">
                <a:solidFill>
                  <a:schemeClr val="tx1"/>
                </a:solidFill>
                <a:effectLst/>
                <a:latin typeface="Jost Medium"/>
              </a:rPr>
              <a:t>, h., </a:t>
            </a:r>
            <a:r>
              <a:rPr lang="it-IT" b="0" i="0" u="none" strike="noStrike" dirty="0" err="1">
                <a:solidFill>
                  <a:schemeClr val="tx1"/>
                </a:solidFill>
                <a:effectLst/>
                <a:latin typeface="Jost Medium"/>
              </a:rPr>
              <a:t>Lysting</a:t>
            </a:r>
            <a:r>
              <a:rPr lang="it-IT" b="0" i="0" u="none" strike="noStrike" dirty="0">
                <a:solidFill>
                  <a:schemeClr val="tx1"/>
                </a:solidFill>
                <a:effectLst/>
                <a:latin typeface="Jost Medium"/>
              </a:rPr>
              <a:t>, T., </a:t>
            </a:r>
            <a:r>
              <a:rPr lang="it-IT" b="0" i="0" dirty="0">
                <a:solidFill>
                  <a:schemeClr val="tx1"/>
                </a:solidFill>
                <a:effectLst/>
                <a:latin typeface="Jost Medium"/>
              </a:rPr>
              <a:t>(2007). </a:t>
            </a:r>
            <a:r>
              <a:rPr lang="en-US" i="0" dirty="0">
                <a:solidFill>
                  <a:srgbClr val="1A1A1A"/>
                </a:solidFill>
                <a:effectLst/>
                <a:latin typeface="Jost Medium"/>
              </a:rPr>
              <a:t>Effects of Bariatric Surgery on Mortality in Swedish Obese Subjects. </a:t>
            </a:r>
            <a:r>
              <a:rPr lang="en-US" i="1" dirty="0">
                <a:solidFill>
                  <a:srgbClr val="1A1A1A"/>
                </a:solidFill>
                <a:effectLst/>
                <a:latin typeface="Jost Medium"/>
              </a:rPr>
              <a:t>The New England Journal of Medicine</a:t>
            </a:r>
            <a:r>
              <a:rPr lang="en-US" i="0" dirty="0">
                <a:solidFill>
                  <a:srgbClr val="1A1A1A"/>
                </a:solidFill>
                <a:effectLst/>
                <a:latin typeface="Jost Medium"/>
              </a:rPr>
              <a:t>, </a:t>
            </a:r>
            <a:r>
              <a:rPr lang="it-IT" i="0" dirty="0">
                <a:solidFill>
                  <a:srgbClr val="4D4D4D"/>
                </a:solidFill>
                <a:effectLst/>
                <a:latin typeface="Jost Medium"/>
              </a:rPr>
              <a:t>357:741-752, </a:t>
            </a:r>
            <a:r>
              <a:rPr lang="en-US" i="0" dirty="0">
                <a:solidFill>
                  <a:srgbClr val="1A1A1A"/>
                </a:solidFill>
                <a:effectLst/>
                <a:latin typeface="Jost Medium"/>
              </a:rPr>
              <a:t>Vol. 357, NO. 8.</a:t>
            </a:r>
          </a:p>
          <a:p>
            <a:endParaRPr lang="en-US" i="0" dirty="0">
              <a:solidFill>
                <a:schemeClr val="tx1"/>
              </a:solidFill>
              <a:effectLst/>
              <a:latin typeface="Jost Medium"/>
            </a:endParaRPr>
          </a:p>
          <a:p>
            <a:endParaRPr lang="it-IT" dirty="0">
              <a:solidFill>
                <a:schemeClr val="tx1"/>
              </a:solidFill>
            </a:endParaRPr>
          </a:p>
        </p:txBody>
      </p:sp>
    </p:spTree>
    <p:extLst>
      <p:ext uri="{BB962C8B-B14F-4D97-AF65-F5344CB8AC3E}">
        <p14:creationId xmlns:p14="http://schemas.microsoft.com/office/powerpoint/2010/main" val="44474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634A7-180F-3827-8FF6-05E6CC3A8BA2}"/>
              </a:ext>
            </a:extLst>
          </p:cNvPr>
          <p:cNvSpPr>
            <a:spLocks noGrp="1"/>
          </p:cNvSpPr>
          <p:nvPr>
            <p:ph type="title"/>
          </p:nvPr>
        </p:nvSpPr>
        <p:spPr>
          <a:xfrm>
            <a:off x="1097280" y="286603"/>
            <a:ext cx="10058400" cy="1450757"/>
          </a:xfrm>
        </p:spPr>
        <p:txBody>
          <a:bodyPr anchor="b">
            <a:normAutofit/>
          </a:bodyPr>
          <a:lstStyle/>
          <a:p>
            <a:r>
              <a:rPr lang="it-IT"/>
              <a:t>CHIRURGIA BARIATRICA E TUMORI</a:t>
            </a:r>
          </a:p>
        </p:txBody>
      </p:sp>
      <p:sp>
        <p:nvSpPr>
          <p:cNvPr id="3" name="Segnaposto contenuto 2">
            <a:extLst>
              <a:ext uri="{FF2B5EF4-FFF2-40B4-BE49-F238E27FC236}">
                <a16:creationId xmlns:a16="http://schemas.microsoft.com/office/drawing/2014/main" id="{E6B16825-67E7-57D6-FD71-65E47A40792F}"/>
              </a:ext>
            </a:extLst>
          </p:cNvPr>
          <p:cNvSpPr>
            <a:spLocks noGrp="1"/>
          </p:cNvSpPr>
          <p:nvPr>
            <p:ph sz="half" idx="1"/>
          </p:nvPr>
        </p:nvSpPr>
        <p:spPr>
          <a:xfrm>
            <a:off x="1097280" y="2120900"/>
            <a:ext cx="4639736" cy="3748193"/>
          </a:xfrm>
        </p:spPr>
        <p:txBody>
          <a:bodyPr>
            <a:normAutofit/>
          </a:bodyPr>
          <a:lstStyle/>
          <a:p>
            <a:pPr algn="just"/>
            <a:r>
              <a:rPr lang="it-IT" dirty="0"/>
              <a:t>Molti paziente si rivolgono alla chirurgia bariatrica, con l’obiettivo di perdere perso e prevenire l’insorgenza di eventuali patologia future.</a:t>
            </a:r>
          </a:p>
          <a:p>
            <a:pPr algn="just"/>
            <a:r>
              <a:rPr lang="it-IT" dirty="0"/>
              <a:t>Vari studi sono stati condotti sulla correlazione tra Chirurgia bariatrica e tumori. Dimostrando che un paziente sottoposto a tale operazione, può ridurre notevolmente la possibilità di sviluppare un tumore in futuro. </a:t>
            </a:r>
          </a:p>
        </p:txBody>
      </p:sp>
      <p:pic>
        <p:nvPicPr>
          <p:cNvPr id="5" name="Immagine 4" descr="Immagine che contiene arte, luce&#10;&#10;Descrizione generata automaticamente con attendibilità bassa">
            <a:extLst>
              <a:ext uri="{FF2B5EF4-FFF2-40B4-BE49-F238E27FC236}">
                <a16:creationId xmlns:a16="http://schemas.microsoft.com/office/drawing/2014/main" id="{3B9DC607-1161-5869-925B-06B3FFBD6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295" y="2120900"/>
            <a:ext cx="2875362" cy="3748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37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F48107-4BDC-EDD7-FBE3-27F6858F47FB}"/>
              </a:ext>
            </a:extLst>
          </p:cNvPr>
          <p:cNvSpPr>
            <a:spLocks noGrp="1"/>
          </p:cNvSpPr>
          <p:nvPr>
            <p:ph type="title"/>
          </p:nvPr>
        </p:nvSpPr>
        <p:spPr>
          <a:xfrm>
            <a:off x="4984722" y="548355"/>
            <a:ext cx="6054846" cy="634336"/>
          </a:xfrm>
        </p:spPr>
        <p:txBody>
          <a:bodyPr anchor="ctr">
            <a:normAutofit/>
          </a:bodyPr>
          <a:lstStyle/>
          <a:p>
            <a:pPr algn="ctr"/>
            <a:r>
              <a:rPr lang="it-IT" dirty="0">
                <a:solidFill>
                  <a:schemeClr val="tx1"/>
                </a:solidFill>
              </a:rPr>
              <a:t>1° STUDIO…</a:t>
            </a:r>
          </a:p>
        </p:txBody>
      </p:sp>
      <p:sp>
        <p:nvSpPr>
          <p:cNvPr id="3" name="Segnaposto contenuto 2">
            <a:extLst>
              <a:ext uri="{FF2B5EF4-FFF2-40B4-BE49-F238E27FC236}">
                <a16:creationId xmlns:a16="http://schemas.microsoft.com/office/drawing/2014/main" id="{E2DA8F26-3C23-E675-C6F9-97BBB21013F8}"/>
              </a:ext>
            </a:extLst>
          </p:cNvPr>
          <p:cNvSpPr>
            <a:spLocks noGrp="1"/>
          </p:cNvSpPr>
          <p:nvPr>
            <p:ph idx="1"/>
          </p:nvPr>
        </p:nvSpPr>
        <p:spPr>
          <a:xfrm>
            <a:off x="5100833" y="1611313"/>
            <a:ext cx="6072099" cy="3755104"/>
          </a:xfrm>
        </p:spPr>
        <p:txBody>
          <a:bodyPr anchor="t">
            <a:normAutofit/>
          </a:bodyPr>
          <a:lstStyle/>
          <a:p>
            <a:pPr algn="just">
              <a:lnSpc>
                <a:spcPct val="90000"/>
              </a:lnSpc>
            </a:pPr>
            <a:r>
              <a:rPr lang="it-IT" sz="1900" b="0" i="0" u="none" strike="noStrike" baseline="0" dirty="0"/>
              <a:t>La chirurgia bariatrica può ridurre il rischio di comparsa di tumori che è associato all’obesità.</a:t>
            </a:r>
          </a:p>
          <a:p>
            <a:pPr algn="just">
              <a:lnSpc>
                <a:spcPct val="90000"/>
              </a:lnSpc>
            </a:pPr>
            <a:r>
              <a:rPr lang="it-IT" sz="1900" b="0" i="0" u="none" strike="noStrike" baseline="0" dirty="0"/>
              <a:t>Lo conferma uno studio condotto </a:t>
            </a:r>
            <a:r>
              <a:rPr lang="it-IT" sz="1900" b="1" i="0" u="none" strike="noStrike" baseline="0" dirty="0"/>
              <a:t>dall’Università di Cleveland, Stati Uniti, pubblicato dalla rivista </a:t>
            </a:r>
            <a:r>
              <a:rPr lang="it-IT" sz="1900" b="1" i="1" u="none" strike="noStrike" baseline="0" dirty="0" err="1"/>
              <a:t>Obesity</a:t>
            </a:r>
            <a:r>
              <a:rPr lang="it-IT" sz="1900" b="1" i="1" u="none" strike="noStrike" baseline="0" dirty="0"/>
              <a:t> Surgery</a:t>
            </a:r>
            <a:r>
              <a:rPr lang="it-IT" sz="1900" b="1" i="0" u="none" strike="noStrike" baseline="0" dirty="0"/>
              <a:t>. </a:t>
            </a:r>
          </a:p>
          <a:p>
            <a:pPr algn="just">
              <a:lnSpc>
                <a:spcPct val="90000"/>
              </a:lnSpc>
            </a:pPr>
            <a:r>
              <a:rPr lang="it-IT" sz="1900" b="0" i="0" u="none" strike="noStrike" baseline="0" dirty="0"/>
              <a:t>Lo studio ha analizzato l’incidenza di nuovi tumori in circa 110.00 individui, la metà operati di chirurgia bariatrica, la restante parte no. </a:t>
            </a:r>
          </a:p>
          <a:p>
            <a:pPr algn="just">
              <a:lnSpc>
                <a:spcPct val="90000"/>
              </a:lnSpc>
            </a:pPr>
            <a:r>
              <a:rPr lang="it-IT" sz="1900" b="0" i="0" u="none" strike="noStrike" baseline="0" dirty="0"/>
              <a:t>A dieci anni si è registrata un’incidenza di nuovi tumori nel 4% dei pazienti affetti da obesità sottoposti a chirurgia bariatrica, mentre nel gruppo di controllo la comparsa di un nuovo tumore si è verificata nell’8,9%.</a:t>
            </a:r>
            <a:endParaRPr lang="it-IT" sz="1900" dirty="0"/>
          </a:p>
        </p:txBody>
      </p:sp>
      <p:pic>
        <p:nvPicPr>
          <p:cNvPr id="5" name="Immagine 4">
            <a:extLst>
              <a:ext uri="{FF2B5EF4-FFF2-40B4-BE49-F238E27FC236}">
                <a16:creationId xmlns:a16="http://schemas.microsoft.com/office/drawing/2014/main" id="{A7374B24-AF87-2EB7-B0B7-DDAF52D39204}"/>
              </a:ext>
            </a:extLst>
          </p:cNvPr>
          <p:cNvPicPr>
            <a:picLocks noChangeAspect="1"/>
          </p:cNvPicPr>
          <p:nvPr/>
        </p:nvPicPr>
        <p:blipFill rotWithShape="1">
          <a:blip r:embed="rId2">
            <a:extLst>
              <a:ext uri="{28A0092B-C50C-407E-A947-70E740481C1C}">
                <a14:useLocalDpi xmlns:a14="http://schemas.microsoft.com/office/drawing/2010/main" val="0"/>
              </a:ext>
            </a:extLst>
          </a:blip>
          <a:srcRect l="28874" r="29259" b="-2"/>
          <a:stretch/>
        </p:blipFill>
        <p:spPr>
          <a:xfrm>
            <a:off x="20" y="10"/>
            <a:ext cx="4654276" cy="6857990"/>
          </a:xfrm>
          <a:prstGeom prst="rect">
            <a:avLst/>
          </a:prstGeom>
          <a:noFill/>
        </p:spPr>
      </p:pic>
    </p:spTree>
    <p:extLst>
      <p:ext uri="{BB962C8B-B14F-4D97-AF65-F5344CB8AC3E}">
        <p14:creationId xmlns:p14="http://schemas.microsoft.com/office/powerpoint/2010/main" val="271851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00E747-F909-FB7E-9F5A-D822204EA099}"/>
              </a:ext>
            </a:extLst>
          </p:cNvPr>
          <p:cNvSpPr>
            <a:spLocks noGrp="1"/>
          </p:cNvSpPr>
          <p:nvPr>
            <p:ph idx="1"/>
          </p:nvPr>
        </p:nvSpPr>
        <p:spPr>
          <a:xfrm>
            <a:off x="1207840" y="1124132"/>
            <a:ext cx="10058400" cy="3760891"/>
          </a:xfrm>
        </p:spPr>
        <p:txBody>
          <a:bodyPr>
            <a:normAutofit/>
          </a:bodyPr>
          <a:lstStyle/>
          <a:p>
            <a:pPr algn="just"/>
            <a:r>
              <a:rPr lang="it-IT" sz="1800" b="0" i="0" u="none" strike="noStrike" baseline="0" dirty="0">
                <a:solidFill>
                  <a:srgbClr val="000000"/>
                </a:solidFill>
                <a:latin typeface="Jost Medium"/>
              </a:rPr>
              <a:t>I pazienti sottoposti a chirurgia bariatrica hanno registrato un numero nettamente inferiore di nuovi casi per tumore della mammella (501 contro 751), colon (201 contro 360), fegato (969 contro 2.198), pancreas (54 contro 86), ovaie (130 contro 214). </a:t>
            </a:r>
          </a:p>
          <a:p>
            <a:pPr algn="just"/>
            <a:r>
              <a:rPr lang="it-IT" sz="1800" b="1" i="0" u="none" strike="noStrike" baseline="0" dirty="0">
                <a:solidFill>
                  <a:srgbClr val="000000"/>
                </a:solidFill>
                <a:latin typeface="Jost Medium"/>
              </a:rPr>
              <a:t>L’obesità </a:t>
            </a:r>
            <a:r>
              <a:rPr lang="it-IT" sz="1800" b="0" i="0" u="none" strike="noStrike" baseline="0" dirty="0">
                <a:solidFill>
                  <a:srgbClr val="000000"/>
                </a:solidFill>
                <a:latin typeface="Jost Medium"/>
              </a:rPr>
              <a:t>si associa ad un aumento dell’incidenza di numerosi tumori quali endometrio, mammella, esofago, colon, fegato, pancreas, rene e prostata. </a:t>
            </a:r>
          </a:p>
          <a:p>
            <a:pPr algn="just"/>
            <a:r>
              <a:rPr lang="it-IT" sz="1800" b="0" i="0" u="none" strike="noStrike" baseline="0" dirty="0">
                <a:solidFill>
                  <a:srgbClr val="000000"/>
                </a:solidFill>
                <a:latin typeface="Jost Medium"/>
              </a:rPr>
              <a:t>Si stima che l’obesità sia responsabile del 4.7% di nuovi casi negli uomini e del 9.6% nelle donne, secondo dati pubblicati dalla rivista </a:t>
            </a:r>
            <a:r>
              <a:rPr lang="it-IT" sz="1800" b="0" i="1" u="none" strike="noStrike" baseline="0" dirty="0">
                <a:solidFill>
                  <a:srgbClr val="000000"/>
                </a:solidFill>
                <a:latin typeface="Jost Medium"/>
              </a:rPr>
              <a:t>JAMA </a:t>
            </a:r>
            <a:r>
              <a:rPr lang="it-IT" sz="1800" b="0" u="none" strike="noStrike" baseline="0" dirty="0" err="1">
                <a:solidFill>
                  <a:srgbClr val="000000"/>
                </a:solidFill>
                <a:latin typeface="Jost Medium"/>
              </a:rPr>
              <a:t>Oncology</a:t>
            </a:r>
            <a:r>
              <a:rPr lang="it-IT" sz="1800" b="0" u="none" strike="noStrike" baseline="0" dirty="0">
                <a:solidFill>
                  <a:srgbClr val="000000"/>
                </a:solidFill>
                <a:latin typeface="Jost Medium"/>
              </a:rPr>
              <a:t>. Il </a:t>
            </a:r>
            <a:r>
              <a:rPr lang="it-IT" sz="1800" b="0" i="1" u="none" strike="noStrike" baseline="0" dirty="0">
                <a:solidFill>
                  <a:srgbClr val="000000"/>
                </a:solidFill>
                <a:latin typeface="Jost Medium"/>
              </a:rPr>
              <a:t>Fondo Mondiale per la Ricerca sul Cancro </a:t>
            </a:r>
            <a:r>
              <a:rPr lang="it-IT" sz="1800" b="0" i="0" u="none" strike="noStrike" baseline="0" dirty="0">
                <a:solidFill>
                  <a:srgbClr val="000000"/>
                </a:solidFill>
                <a:latin typeface="Jost Medium"/>
              </a:rPr>
              <a:t>ha stimato che circa l’21% di tutti i tumori correlati all’obesità potrebbero essere prevenuti se la </a:t>
            </a:r>
            <a:r>
              <a:rPr lang="it-IT" sz="1800" b="0" i="0" u="none" strike="noStrike" baseline="0" dirty="0" err="1">
                <a:solidFill>
                  <a:srgbClr val="000000"/>
                </a:solidFill>
                <a:latin typeface="Jost Medium"/>
              </a:rPr>
              <a:t>popolazioneavesse</a:t>
            </a:r>
            <a:r>
              <a:rPr lang="it-IT" sz="1800" b="0" i="0" u="none" strike="noStrike" baseline="0" dirty="0">
                <a:solidFill>
                  <a:srgbClr val="000000"/>
                </a:solidFill>
                <a:latin typeface="Jost Medium"/>
              </a:rPr>
              <a:t> un Indica di massa corporea (BMI) minore di 25. </a:t>
            </a:r>
            <a:endParaRPr lang="it-IT" dirty="0"/>
          </a:p>
        </p:txBody>
      </p:sp>
      <p:pic>
        <p:nvPicPr>
          <p:cNvPr id="5" name="Immagine 4" descr="Immagine che contiene persona, maternità, articolazione, stomaco&#10;&#10;Descrizione generata automaticamente">
            <a:extLst>
              <a:ext uri="{FF2B5EF4-FFF2-40B4-BE49-F238E27FC236}">
                <a16:creationId xmlns:a16="http://schemas.microsoft.com/office/drawing/2014/main" id="{A4138CA5-9B82-5523-6535-3084CC8E9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109" y="4223657"/>
            <a:ext cx="2723131" cy="1950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022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3DDCC-630E-5D17-79C4-CC09FF609947}"/>
              </a:ext>
            </a:extLst>
          </p:cNvPr>
          <p:cNvSpPr>
            <a:spLocks noGrp="1"/>
          </p:cNvSpPr>
          <p:nvPr>
            <p:ph type="title"/>
          </p:nvPr>
        </p:nvSpPr>
        <p:spPr>
          <a:xfrm>
            <a:off x="1097280" y="286604"/>
            <a:ext cx="10058400" cy="1002266"/>
          </a:xfrm>
        </p:spPr>
        <p:txBody>
          <a:bodyPr>
            <a:normAutofit/>
          </a:bodyPr>
          <a:lstStyle/>
          <a:p>
            <a:pPr algn="ctr"/>
            <a:r>
              <a:rPr lang="it-IT" sz="4000" dirty="0"/>
              <a:t>2° STUDIO…</a:t>
            </a:r>
          </a:p>
        </p:txBody>
      </p:sp>
      <p:sp>
        <p:nvSpPr>
          <p:cNvPr id="3" name="Segnaposto contenuto 2">
            <a:extLst>
              <a:ext uri="{FF2B5EF4-FFF2-40B4-BE49-F238E27FC236}">
                <a16:creationId xmlns:a16="http://schemas.microsoft.com/office/drawing/2014/main" id="{76C182B3-A551-A9E0-5748-F6993A408337}"/>
              </a:ext>
            </a:extLst>
          </p:cNvPr>
          <p:cNvSpPr>
            <a:spLocks noGrp="1"/>
          </p:cNvSpPr>
          <p:nvPr>
            <p:ph idx="1"/>
          </p:nvPr>
        </p:nvSpPr>
        <p:spPr>
          <a:xfrm>
            <a:off x="1216548" y="1499745"/>
            <a:ext cx="10058400" cy="3012440"/>
          </a:xfrm>
        </p:spPr>
        <p:txBody>
          <a:bodyPr>
            <a:normAutofit/>
          </a:bodyPr>
          <a:lstStyle/>
          <a:p>
            <a:pPr algn="just"/>
            <a:r>
              <a:rPr lang="it-IT" sz="1800" b="0" i="0" u="none" strike="noStrike" baseline="0" dirty="0">
                <a:solidFill>
                  <a:srgbClr val="000000"/>
                </a:solidFill>
                <a:latin typeface="Jost Medium"/>
              </a:rPr>
              <a:t>Un’ulteriore studio retrospettivo su oltre 21mila persone obese, condotto da </a:t>
            </a:r>
            <a:r>
              <a:rPr lang="it-IT" sz="1800" b="1" i="0" u="none" strike="noStrike" baseline="0" dirty="0" err="1">
                <a:solidFill>
                  <a:srgbClr val="000000"/>
                </a:solidFill>
                <a:latin typeface="Jost Medium"/>
              </a:rPr>
              <a:t>Ted</a:t>
            </a:r>
            <a:r>
              <a:rPr lang="it-IT" sz="1800" b="1" i="0" u="none" strike="noStrike" baseline="0" dirty="0">
                <a:solidFill>
                  <a:srgbClr val="000000"/>
                </a:solidFill>
                <a:latin typeface="Jost Medium"/>
              </a:rPr>
              <a:t> D. Adams del dipartimento di Medicina Interna dell’Università dello Utah, Salt Lake City (USA) </a:t>
            </a:r>
            <a:r>
              <a:rPr lang="it-IT" sz="1800" b="0" i="0" u="none" strike="noStrike" baseline="0" dirty="0">
                <a:solidFill>
                  <a:srgbClr val="000000"/>
                </a:solidFill>
                <a:latin typeface="Jost Medium"/>
              </a:rPr>
              <a:t>ha confermato come «</a:t>
            </a:r>
            <a:r>
              <a:rPr lang="it-IT" sz="1800" b="0" i="1" u="none" strike="noStrike" baseline="0" dirty="0">
                <a:solidFill>
                  <a:srgbClr val="000000"/>
                </a:solidFill>
                <a:latin typeface="Jost Medium"/>
              </a:rPr>
              <a:t>Questa ricerca rappresenta un altro importante studio che supporta i benefici a lungo termine nella prevenzione del cancro della chirurgia per la perdita di peso»</a:t>
            </a:r>
            <a:endParaRPr lang="it-IT" sz="1800" b="0" i="0" u="none" strike="noStrike" baseline="0" dirty="0">
              <a:solidFill>
                <a:srgbClr val="000000"/>
              </a:solidFill>
              <a:latin typeface="Jost Medium"/>
            </a:endParaRPr>
          </a:p>
          <a:p>
            <a:pPr algn="just"/>
            <a:r>
              <a:rPr lang="it-IT" sz="1800" b="0" i="0" u="none" strike="noStrike" baseline="0" dirty="0">
                <a:solidFill>
                  <a:srgbClr val="000000"/>
                </a:solidFill>
                <a:latin typeface="Jost Medium"/>
              </a:rPr>
              <a:t>La premessa dello studio è l’associazione tra obesità e un maggior rischio di sviluppare un tumore. I soggetti obesi dopo un intervento di chirurgia bariatrica hanno un forte calo dipeso e sono quindi, secondo i ricercatori americani, soggetti ideali per studiare come la riduzione del peso influenzi il rischio oncologico.</a:t>
            </a:r>
            <a:endParaRPr lang="it-IT" dirty="0">
              <a:latin typeface="Jost Medium"/>
            </a:endParaRPr>
          </a:p>
        </p:txBody>
      </p:sp>
      <p:pic>
        <p:nvPicPr>
          <p:cNvPr id="7" name="Immagine 6" descr="Immagine che contiene articolazione&#10;&#10;Descrizione generata automaticamente">
            <a:extLst>
              <a:ext uri="{FF2B5EF4-FFF2-40B4-BE49-F238E27FC236}">
                <a16:creationId xmlns:a16="http://schemas.microsoft.com/office/drawing/2014/main" id="{A3617E2D-F506-75CF-066E-57E6A7951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4891" y="4075610"/>
            <a:ext cx="2822217" cy="2273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60108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17EDD0-653C-E662-513F-5C75BBA3B263}"/>
              </a:ext>
            </a:extLst>
          </p:cNvPr>
          <p:cNvSpPr>
            <a:spLocks noGrp="1"/>
          </p:cNvSpPr>
          <p:nvPr>
            <p:ph idx="1"/>
          </p:nvPr>
        </p:nvSpPr>
        <p:spPr>
          <a:xfrm>
            <a:off x="1216548" y="1428933"/>
            <a:ext cx="10058400" cy="3204027"/>
          </a:xfrm>
        </p:spPr>
        <p:txBody>
          <a:bodyPr>
            <a:normAutofit/>
          </a:bodyPr>
          <a:lstStyle/>
          <a:p>
            <a:pPr algn="just"/>
            <a:r>
              <a:rPr lang="it-IT" sz="1800" b="0" i="0" u="none" strike="noStrike" baseline="0" dirty="0">
                <a:solidFill>
                  <a:srgbClr val="000000"/>
                </a:solidFill>
                <a:latin typeface="Jost Medium"/>
              </a:rPr>
              <a:t>In </a:t>
            </a:r>
            <a:r>
              <a:rPr lang="it-IT" sz="1800" dirty="0">
                <a:solidFill>
                  <a:srgbClr val="000000"/>
                </a:solidFill>
                <a:latin typeface="Jost Medium"/>
              </a:rPr>
              <a:t>tale s</a:t>
            </a:r>
            <a:r>
              <a:rPr lang="it-IT" sz="1800" b="0" i="0" u="none" strike="noStrike" baseline="0" dirty="0">
                <a:solidFill>
                  <a:srgbClr val="000000"/>
                </a:solidFill>
                <a:latin typeface="Jost Medium"/>
              </a:rPr>
              <a:t>tudio retrospettivo 21.837 pazienti obesi, sottoposti a chirurgia bariatrica tra il1982 e il 2018, sono stati abbinati 1:1 a soggetti obesi che non avevano subito la chirurgia, confrontabili per età, sesso e BMI. Le procedure chirurgiche includevano bypass gastrico, bendaggio gastrico, gastrectomia a manica e switch duodenale. Gli </a:t>
            </a:r>
            <a:r>
              <a:rPr lang="it-IT" sz="1800" b="0" i="1" u="none" strike="noStrike" baseline="0" dirty="0" err="1">
                <a:solidFill>
                  <a:srgbClr val="000000"/>
                </a:solidFill>
                <a:latin typeface="Jost Medium"/>
              </a:rPr>
              <a:t>outcome</a:t>
            </a:r>
            <a:r>
              <a:rPr lang="it-IT" sz="1800" b="0" i="1" u="none" strike="noStrike" baseline="0" dirty="0">
                <a:solidFill>
                  <a:srgbClr val="000000"/>
                </a:solidFill>
                <a:latin typeface="Jost Medium"/>
              </a:rPr>
              <a:t> </a:t>
            </a:r>
            <a:r>
              <a:rPr lang="it-IT" sz="1800" b="0" i="0" u="none" strike="noStrike" baseline="0" dirty="0">
                <a:solidFill>
                  <a:srgbClr val="000000"/>
                </a:solidFill>
                <a:latin typeface="Jost Medium"/>
              </a:rPr>
              <a:t>primari dello studio includevano l’incidenza e la mortalità del cancro, stratificate per tumori correlati all’obesità e non, sesso, stadio del cancro e procedura chirurgica.</a:t>
            </a:r>
          </a:p>
          <a:p>
            <a:pPr algn="just"/>
            <a:r>
              <a:rPr lang="it-IT" sz="1800" b="0" i="0" u="none" strike="noStrike" baseline="0" dirty="0">
                <a:solidFill>
                  <a:srgbClr val="000000"/>
                </a:solidFill>
                <a:latin typeface="Jost Medium"/>
              </a:rPr>
              <a:t>I risultati pubblicati su </a:t>
            </a:r>
            <a:r>
              <a:rPr lang="it-IT" sz="1800" b="0" i="1" u="none" strike="noStrike" baseline="0" dirty="0" err="1">
                <a:solidFill>
                  <a:schemeClr val="tx1"/>
                </a:solidFill>
                <a:latin typeface="Jost Medium"/>
              </a:rPr>
              <a:t>Obesity</a:t>
            </a:r>
            <a:r>
              <a:rPr lang="it-IT" sz="1800" b="0" i="0" u="none" strike="noStrike" baseline="0" dirty="0">
                <a:solidFill>
                  <a:srgbClr val="DD3232"/>
                </a:solidFill>
                <a:latin typeface="Jost Medium"/>
              </a:rPr>
              <a:t> </a:t>
            </a:r>
            <a:r>
              <a:rPr lang="it-IT" sz="1800" b="0" i="0" u="none" strike="noStrike" baseline="0" dirty="0">
                <a:solidFill>
                  <a:srgbClr val="000000"/>
                </a:solidFill>
                <a:latin typeface="Jost Medium"/>
              </a:rPr>
              <a:t>(rivista della TOS, The </a:t>
            </a:r>
            <a:r>
              <a:rPr lang="it-IT" sz="1800" b="0" i="0" u="none" strike="noStrike" baseline="0" dirty="0" err="1">
                <a:solidFill>
                  <a:srgbClr val="000000"/>
                </a:solidFill>
                <a:latin typeface="Jost Medium"/>
              </a:rPr>
              <a:t>Obesity</a:t>
            </a:r>
            <a:r>
              <a:rPr lang="it-IT" sz="1800" b="0" i="0" u="none" strike="noStrike" baseline="0" dirty="0">
                <a:solidFill>
                  <a:srgbClr val="000000"/>
                </a:solidFill>
                <a:latin typeface="Jost Medium"/>
              </a:rPr>
              <a:t> Society) mostrano che i pazienti sottoposti a chirurgia bariatrica avevano un rischio inferiore del 25% di sviluppare qualsiasi cancro rispetto al gruppo di confronto non chirurgico. L’incidenza del cancro era inferiore tra le donne, ma non tra i pazienti chirurgici di sesso maschile, con l’HR inferiore per le donne rispetto ai maschi (p &lt; 0,001).</a:t>
            </a:r>
            <a:endParaRPr lang="it-IT" dirty="0">
              <a:latin typeface="Jost Medium"/>
            </a:endParaRPr>
          </a:p>
        </p:txBody>
      </p:sp>
      <p:pic>
        <p:nvPicPr>
          <p:cNvPr id="5" name="Immagine 4" descr="Immagine che contiene arte, fiore, Arte frattale, Policromia&#10;&#10;Descrizione generata automaticamente">
            <a:extLst>
              <a:ext uri="{FF2B5EF4-FFF2-40B4-BE49-F238E27FC236}">
                <a16:creationId xmlns:a16="http://schemas.microsoft.com/office/drawing/2014/main" id="{468D291B-7D8D-6AA2-AD34-300677A6A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548" y="4354286"/>
            <a:ext cx="2766916" cy="2134368"/>
          </a:xfrm>
          <a:prstGeom prst="ellipse">
            <a:avLst/>
          </a:prstGeom>
          <a:ln>
            <a:noFill/>
          </a:ln>
          <a:effectLst>
            <a:softEdge rad="112500"/>
          </a:effectLst>
        </p:spPr>
      </p:pic>
    </p:spTree>
    <p:extLst>
      <p:ext uri="{BB962C8B-B14F-4D97-AF65-F5344CB8AC3E}">
        <p14:creationId xmlns:p14="http://schemas.microsoft.com/office/powerpoint/2010/main" val="7832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F1A28CB-C33E-D34E-F4B0-06BF852C9471}"/>
              </a:ext>
            </a:extLst>
          </p:cNvPr>
          <p:cNvSpPr>
            <a:spLocks noGrp="1"/>
          </p:cNvSpPr>
          <p:nvPr>
            <p:ph idx="1"/>
          </p:nvPr>
        </p:nvSpPr>
        <p:spPr>
          <a:xfrm>
            <a:off x="1286217" y="1109709"/>
            <a:ext cx="10058400" cy="2812142"/>
          </a:xfrm>
        </p:spPr>
        <p:txBody>
          <a:bodyPr>
            <a:normAutofit/>
          </a:bodyPr>
          <a:lstStyle/>
          <a:p>
            <a:pPr algn="just"/>
            <a:r>
              <a:rPr lang="it-IT" sz="1800" b="0" i="0" u="none" strike="noStrike" baseline="0" dirty="0">
                <a:solidFill>
                  <a:srgbClr val="000000"/>
                </a:solidFill>
                <a:latin typeface="Jost Medium"/>
              </a:rPr>
              <a:t>Le pazienti donne sottoposte a intervento chirurgico avevano un rischio inferiore del 41% di tumori legati all’obesità (cioè seno, ovaie, utero e colon), rispetto alle donne senza intervento chirurgico. La mortalità per cancro era significativamente più bassa dopo l’intervento chirurgico nelle donne. </a:t>
            </a:r>
          </a:p>
          <a:p>
            <a:pPr algn="just"/>
            <a:r>
              <a:rPr lang="it-IT" sz="1800" b="0" i="0" u="none" strike="noStrike" baseline="0" dirty="0">
                <a:solidFill>
                  <a:srgbClr val="000000"/>
                </a:solidFill>
                <a:latin typeface="Jost Medium"/>
              </a:rPr>
              <a:t>Gli autori concludono dicendo che: «</a:t>
            </a:r>
            <a:r>
              <a:rPr lang="it-IT" sz="1800" b="0" i="1" u="none" strike="noStrike" baseline="0" dirty="0">
                <a:solidFill>
                  <a:srgbClr val="000000"/>
                </a:solidFill>
                <a:latin typeface="Jost Medium"/>
              </a:rPr>
              <a:t>La chirurgia bariatrica è associata a una minore incidenza di tutti i tipi di cancro e di tumori legati all’obesità tra le pazienti di sesso femminile. La mortalità per cancro era significativamente più bassa tra le donne del gruppo chirurgico rispetto al gruppo non chirurgico.»</a:t>
            </a:r>
            <a:endParaRPr lang="it-IT" dirty="0">
              <a:latin typeface="Jost Medium"/>
            </a:endParaRPr>
          </a:p>
        </p:txBody>
      </p:sp>
      <p:pic>
        <p:nvPicPr>
          <p:cNvPr id="5" name="Immagine 4" descr="Immagine che contiene donna, clipart, cartone animato, illustrazione&#10;&#10;Descrizione generata automaticamente">
            <a:extLst>
              <a:ext uri="{FF2B5EF4-FFF2-40B4-BE49-F238E27FC236}">
                <a16:creationId xmlns:a16="http://schemas.microsoft.com/office/drawing/2014/main" id="{C6308D4E-3C08-757B-5839-13A8ED764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281" y="3338377"/>
            <a:ext cx="8761437" cy="2812142"/>
          </a:xfrm>
          <a:prstGeom prst="rect">
            <a:avLst/>
          </a:prstGeom>
          <a:ln>
            <a:noFill/>
          </a:ln>
          <a:effectLst>
            <a:softEdge rad="112500"/>
          </a:effectLst>
        </p:spPr>
      </p:pic>
    </p:spTree>
    <p:extLst>
      <p:ext uri="{BB962C8B-B14F-4D97-AF65-F5344CB8AC3E}">
        <p14:creationId xmlns:p14="http://schemas.microsoft.com/office/powerpoint/2010/main" val="3635222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D6562-B4A5-87BD-761C-2251956D4E39}"/>
              </a:ext>
            </a:extLst>
          </p:cNvPr>
          <p:cNvSpPr>
            <a:spLocks noGrp="1"/>
          </p:cNvSpPr>
          <p:nvPr>
            <p:ph type="title"/>
          </p:nvPr>
        </p:nvSpPr>
        <p:spPr>
          <a:xfrm>
            <a:off x="1097280" y="348342"/>
            <a:ext cx="10058400" cy="1075509"/>
          </a:xfrm>
        </p:spPr>
        <p:txBody>
          <a:bodyPr>
            <a:normAutofit/>
          </a:bodyPr>
          <a:lstStyle/>
          <a:p>
            <a:pPr algn="ctr"/>
            <a:r>
              <a:rPr lang="it-IT" sz="4000" dirty="0"/>
              <a:t>3° STUDIO…</a:t>
            </a:r>
          </a:p>
        </p:txBody>
      </p:sp>
      <p:sp>
        <p:nvSpPr>
          <p:cNvPr id="3" name="Segnaposto contenuto 2">
            <a:extLst>
              <a:ext uri="{FF2B5EF4-FFF2-40B4-BE49-F238E27FC236}">
                <a16:creationId xmlns:a16="http://schemas.microsoft.com/office/drawing/2014/main" id="{329570C8-78CB-6508-EEC2-EB0BB5E649DE}"/>
              </a:ext>
            </a:extLst>
          </p:cNvPr>
          <p:cNvSpPr>
            <a:spLocks noGrp="1"/>
          </p:cNvSpPr>
          <p:nvPr>
            <p:ph idx="1"/>
          </p:nvPr>
        </p:nvSpPr>
        <p:spPr>
          <a:xfrm>
            <a:off x="1181099" y="1548554"/>
            <a:ext cx="10058400" cy="3760891"/>
          </a:xfrm>
        </p:spPr>
        <p:txBody>
          <a:bodyPr>
            <a:normAutofit/>
          </a:bodyPr>
          <a:lstStyle/>
          <a:p>
            <a:r>
              <a:rPr lang="it-IT" sz="1800" b="0" i="0" u="none" strike="noStrike" baseline="0" dirty="0">
                <a:solidFill>
                  <a:srgbClr val="232323"/>
                </a:solidFill>
                <a:latin typeface="Jost Medium"/>
              </a:rPr>
              <a:t>Lo </a:t>
            </a:r>
            <a:r>
              <a:rPr lang="it-IT" sz="1800" b="1" i="0" u="none" strike="noStrike" baseline="0" dirty="0" err="1">
                <a:solidFill>
                  <a:srgbClr val="232323"/>
                </a:solidFill>
                <a:latin typeface="Jost Medium"/>
              </a:rPr>
              <a:t>Swedish</a:t>
            </a:r>
            <a:r>
              <a:rPr lang="it-IT" sz="1800" b="1" i="0" u="none" strike="noStrike" baseline="0" dirty="0">
                <a:solidFill>
                  <a:srgbClr val="232323"/>
                </a:solidFill>
                <a:latin typeface="Jost Medium"/>
              </a:rPr>
              <a:t> Obese </a:t>
            </a:r>
            <a:r>
              <a:rPr lang="it-IT" sz="1800" b="1" i="0" u="none" strike="noStrike" baseline="0" dirty="0" err="1">
                <a:solidFill>
                  <a:srgbClr val="232323"/>
                </a:solidFill>
                <a:latin typeface="Jost Medium"/>
              </a:rPr>
              <a:t>Subjects</a:t>
            </a:r>
            <a:r>
              <a:rPr lang="it-IT" sz="1800" b="1" i="0" u="none" strike="noStrike" baseline="0" dirty="0">
                <a:solidFill>
                  <a:srgbClr val="232323"/>
                </a:solidFill>
                <a:latin typeface="Jost Medium"/>
              </a:rPr>
              <a:t> (SOS) </a:t>
            </a:r>
            <a:r>
              <a:rPr lang="it-IT" sz="1800" b="0" i="0" u="none" strike="noStrike" baseline="0" dirty="0">
                <a:solidFill>
                  <a:srgbClr val="232323"/>
                </a:solidFill>
                <a:latin typeface="Jost Medium"/>
              </a:rPr>
              <a:t>è uno studio continuo svolto presso 25 dipartimenti chirurgici e 480 centri sanitari primari in Svezia progettato per esaminare i risultati dopo la chirurgia bariatrica.</a:t>
            </a:r>
          </a:p>
          <a:p>
            <a:r>
              <a:rPr lang="it-IT" sz="1800" b="0" i="0" u="none" strike="noStrike" baseline="0" dirty="0">
                <a:solidFill>
                  <a:srgbClr val="232323"/>
                </a:solidFill>
                <a:latin typeface="Jost Medium"/>
              </a:rPr>
              <a:t>Tra il 1987 e il 2002 sono stati inclusi 2.007 pazienti con obesità sottoposti a chirurgia bariatrica: bypass gastrico (n=266), bendaggio gastrico (n=376) o gastroplastica verticale (n=1.365).</a:t>
            </a:r>
          </a:p>
          <a:p>
            <a:r>
              <a:rPr lang="it-IT" sz="1800" b="0" i="0" u="none" strike="noStrike" baseline="0" dirty="0">
                <a:solidFill>
                  <a:srgbClr val="232323"/>
                </a:solidFill>
                <a:latin typeface="Jost Medium"/>
              </a:rPr>
              <a:t>Nel gruppo controllo, 2.040 pazienti hanno ricevuto un trattamento abituale per l'obesità presso i centri sanitari primari.</a:t>
            </a:r>
          </a:p>
          <a:p>
            <a:r>
              <a:rPr lang="it-IT" sz="1800" b="0" i="0" u="none" strike="noStrike" baseline="0" dirty="0">
                <a:solidFill>
                  <a:srgbClr val="232323"/>
                </a:solidFill>
                <a:latin typeface="Jost Medium"/>
              </a:rPr>
              <a:t>I dati sull’incidenza di cancro, decesso o emigrazione sono stati ottenuti dal controllo incrociato del SOS con </a:t>
            </a:r>
            <a:r>
              <a:rPr lang="it-IT" sz="1800" b="0" i="0" u="none" strike="noStrike" baseline="0" dirty="0" err="1">
                <a:solidFill>
                  <a:srgbClr val="232323"/>
                </a:solidFill>
                <a:latin typeface="Jost Medium"/>
              </a:rPr>
              <a:t>Swedish</a:t>
            </a:r>
            <a:r>
              <a:rPr lang="it-IT" sz="1800" b="0" i="0" u="none" strike="noStrike" baseline="0" dirty="0">
                <a:solidFill>
                  <a:srgbClr val="232323"/>
                </a:solidFill>
                <a:latin typeface="Jost Medium"/>
              </a:rPr>
              <a:t> National Cancer </a:t>
            </a:r>
            <a:r>
              <a:rPr lang="it-IT" sz="1800" b="0" i="0" u="none" strike="noStrike" baseline="0" dirty="0" err="1">
                <a:solidFill>
                  <a:srgbClr val="232323"/>
                </a:solidFill>
                <a:latin typeface="Jost Medium"/>
              </a:rPr>
              <a:t>Registry</a:t>
            </a:r>
            <a:r>
              <a:rPr lang="it-IT" sz="1800" b="0" i="0" u="none" strike="noStrike" baseline="0" dirty="0">
                <a:solidFill>
                  <a:srgbClr val="232323"/>
                </a:solidFill>
                <a:latin typeface="Jost Medium"/>
              </a:rPr>
              <a:t>, Cause of Death </a:t>
            </a:r>
            <a:r>
              <a:rPr lang="it-IT" sz="1800" b="0" i="0" u="none" strike="noStrike" baseline="0" dirty="0" err="1">
                <a:solidFill>
                  <a:srgbClr val="232323"/>
                </a:solidFill>
                <a:latin typeface="Jost Medium"/>
              </a:rPr>
              <a:t>Registry</a:t>
            </a:r>
            <a:r>
              <a:rPr lang="it-IT" sz="1800" b="0" i="0" u="none" strike="noStrike" baseline="0" dirty="0">
                <a:solidFill>
                  <a:srgbClr val="232323"/>
                </a:solidFill>
                <a:latin typeface="Jost Medium"/>
              </a:rPr>
              <a:t> e </a:t>
            </a:r>
            <a:r>
              <a:rPr lang="it-IT" sz="1800" b="0" i="0" u="none" strike="noStrike" baseline="0" dirty="0" err="1">
                <a:solidFill>
                  <a:srgbClr val="232323"/>
                </a:solidFill>
                <a:latin typeface="Jost Medium"/>
              </a:rPr>
              <a:t>Registry</a:t>
            </a:r>
            <a:r>
              <a:rPr lang="it-IT" sz="1800" b="0" i="0" u="none" strike="noStrike" baseline="0" dirty="0">
                <a:solidFill>
                  <a:srgbClr val="232323"/>
                </a:solidFill>
                <a:latin typeface="Jost Medium"/>
              </a:rPr>
              <a:t> of the Total </a:t>
            </a:r>
            <a:r>
              <a:rPr lang="it-IT" sz="1800" b="0" i="0" u="none" strike="noStrike" baseline="0" dirty="0" err="1">
                <a:solidFill>
                  <a:srgbClr val="232323"/>
                </a:solidFill>
                <a:latin typeface="Jost Medium"/>
              </a:rPr>
              <a:t>Population</a:t>
            </a:r>
            <a:r>
              <a:rPr lang="it-IT" sz="1800" b="0" i="0" u="none" strike="noStrike" baseline="0" dirty="0">
                <a:solidFill>
                  <a:srgbClr val="232323"/>
                </a:solidFill>
                <a:latin typeface="Jost Medium"/>
              </a:rPr>
              <a:t>.</a:t>
            </a:r>
          </a:p>
          <a:p>
            <a:r>
              <a:rPr lang="it-IT" sz="1800" b="0" i="0" u="none" strike="noStrike" baseline="0" dirty="0" err="1">
                <a:solidFill>
                  <a:srgbClr val="232323"/>
                </a:solidFill>
                <a:latin typeface="Jost Medium"/>
              </a:rPr>
              <a:t>Outcome</a:t>
            </a:r>
            <a:r>
              <a:rPr lang="it-IT" sz="1800" b="0" i="0" u="none" strike="noStrike" baseline="0" dirty="0">
                <a:solidFill>
                  <a:srgbClr val="232323"/>
                </a:solidFill>
                <a:latin typeface="Jost Medium"/>
              </a:rPr>
              <a:t>: incidenza di tumori della pelle e melanoma.</a:t>
            </a:r>
          </a:p>
          <a:p>
            <a:r>
              <a:rPr lang="it-IT" sz="1800" b="0" i="0" u="none" strike="noStrike" baseline="0" dirty="0">
                <a:solidFill>
                  <a:srgbClr val="232323"/>
                </a:solidFill>
                <a:latin typeface="Jost Medium"/>
              </a:rPr>
              <a:t>Follow-up mediano: 18,1 anni.</a:t>
            </a:r>
          </a:p>
          <a:p>
            <a:endParaRPr lang="it-IT" dirty="0"/>
          </a:p>
        </p:txBody>
      </p:sp>
      <p:pic>
        <p:nvPicPr>
          <p:cNvPr id="5" name="Immagine 4" descr="Immagine che contiene persona, spalla, vestiti, vita&#10;&#10;Descrizione generata automaticamente">
            <a:extLst>
              <a:ext uri="{FF2B5EF4-FFF2-40B4-BE49-F238E27FC236}">
                <a16:creationId xmlns:a16="http://schemas.microsoft.com/office/drawing/2014/main" id="{4AB53545-08D8-05BA-6B7D-C2349F9F0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566" y="4795872"/>
            <a:ext cx="2739933" cy="17137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4936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4AC29A-0037-9024-16C3-8F19ABEF0AB9}"/>
              </a:ext>
            </a:extLst>
          </p:cNvPr>
          <p:cNvSpPr>
            <a:spLocks noGrp="1"/>
          </p:cNvSpPr>
          <p:nvPr>
            <p:ph idx="1"/>
          </p:nvPr>
        </p:nvSpPr>
        <p:spPr>
          <a:xfrm>
            <a:off x="1277508" y="1219927"/>
            <a:ext cx="10058400" cy="3029856"/>
          </a:xfrm>
        </p:spPr>
        <p:txBody>
          <a:bodyPr>
            <a:normAutofit/>
          </a:bodyPr>
          <a:lstStyle/>
          <a:p>
            <a:pPr marL="0" indent="0">
              <a:buNone/>
            </a:pPr>
            <a:r>
              <a:rPr lang="it-IT" sz="1800" b="1" i="0" u="none" strike="noStrike" baseline="0" dirty="0">
                <a:solidFill>
                  <a:srgbClr val="232323"/>
                </a:solidFill>
                <a:latin typeface="Jost Medium"/>
              </a:rPr>
              <a:t>RISULTATI:</a:t>
            </a:r>
          </a:p>
          <a:p>
            <a:r>
              <a:rPr lang="it-IT" sz="1800" b="0" i="0" u="none" strike="noStrike" baseline="0" dirty="0">
                <a:solidFill>
                  <a:srgbClr val="232323"/>
                </a:solidFill>
                <a:latin typeface="Jost Medium"/>
              </a:rPr>
              <a:t>Le informazioni su eventi di cancro erano disponibili per 4.042 partecipanti su 4.047 inclusi (età media [SD] 47,9 [6,1] anni; 2.867 [70,8%] donne).</a:t>
            </a:r>
          </a:p>
          <a:p>
            <a:r>
              <a:rPr lang="it-IT" sz="1800" b="0" i="0" u="none" strike="noStrike" baseline="0" dirty="0">
                <a:solidFill>
                  <a:srgbClr val="232323"/>
                </a:solidFill>
                <a:latin typeface="Jost Medium"/>
              </a:rPr>
              <a:t>La chirurgia bariatrica è stata associata a un rischio notevolmente ridotto di e di tumori della pelle in generale.</a:t>
            </a:r>
          </a:p>
          <a:p>
            <a:r>
              <a:rPr lang="it-IT" sz="1800" b="0" i="0" u="none" strike="noStrike" baseline="0" dirty="0">
                <a:solidFill>
                  <a:srgbClr val="232323"/>
                </a:solidFill>
                <a:latin typeface="Jost Medium"/>
              </a:rPr>
              <a:t>La riduzione del rischio di cancro della pelle non è stata associata ai valori basali di BMI o peso, livelli di insulina, glucosio, lipidi o creatinina, diabete, pressione sanguigna, consumo di alcol o fumo.</a:t>
            </a:r>
          </a:p>
          <a:p>
            <a:pPr marL="0" indent="0">
              <a:buNone/>
            </a:pPr>
            <a:endParaRPr lang="it-IT" dirty="0"/>
          </a:p>
        </p:txBody>
      </p:sp>
      <p:pic>
        <p:nvPicPr>
          <p:cNvPr id="7" name="Immagine 6" descr="Immagine che contiene interno, persona, muro, pavimento&#10;&#10;Descrizione generata automaticamente">
            <a:extLst>
              <a:ext uri="{FF2B5EF4-FFF2-40B4-BE49-F238E27FC236}">
                <a16:creationId xmlns:a16="http://schemas.microsoft.com/office/drawing/2014/main" id="{E489F9EF-C765-5380-B6B0-CDA7BAB9F7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229" y="4249783"/>
            <a:ext cx="3091542" cy="2050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0125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223</TotalTime>
  <Words>1152</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Calibri</vt:lpstr>
      <vt:lpstr>Jost Medium</vt:lpstr>
      <vt:lpstr>Wingdings</vt:lpstr>
      <vt:lpstr>RetrospectVTI</vt:lpstr>
      <vt:lpstr>GLI EFFETTI DELLA CHIRURGIA BARIATRICA SUL RISCHIO TUMORI: STUDI A CONFRONTO</vt:lpstr>
      <vt:lpstr>CHIRURGIA BARIATRICA E TUMORI</vt:lpstr>
      <vt:lpstr>1° STUDIO…</vt:lpstr>
      <vt:lpstr>Presentazione standard di PowerPoint</vt:lpstr>
      <vt:lpstr>2° STUDIO…</vt:lpstr>
      <vt:lpstr>Presentazione standard di PowerPoint</vt:lpstr>
      <vt:lpstr>Presentazione standard di PowerPoint</vt:lpstr>
      <vt:lpstr>3° STUDIO…</vt:lpstr>
      <vt:lpstr>Presentazione standard di PowerPoint</vt:lpstr>
      <vt:lpstr>BIBLIOGRAFIA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Angela Pagliaro</cp:lastModifiedBy>
  <cp:revision>41</cp:revision>
  <dcterms:created xsi:type="dcterms:W3CDTF">2022-02-27T17:36:31Z</dcterms:created>
  <dcterms:modified xsi:type="dcterms:W3CDTF">2024-03-30T16:27:15Z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